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68" r:id="rId5"/>
    <p:sldId id="269" r:id="rId6"/>
    <p:sldId id="270" r:id="rId7"/>
    <p:sldId id="271" r:id="rId8"/>
    <p:sldId id="272" r:id="rId9"/>
    <p:sldId id="273" r:id="rId10"/>
    <p:sldId id="274" r:id="rId11"/>
    <p:sldId id="275" r:id="rId12"/>
    <p:sldId id="276" r:id="rId13"/>
    <p:sldId id="277" r:id="rId14"/>
    <p:sldId id="278" r:id="rId15"/>
    <p:sldId id="279" r:id="rId16"/>
    <p:sldId id="281" r:id="rId17"/>
    <p:sldId id="280" r:id="rId18"/>
    <p:sldId id="282" r:id="rId19"/>
    <p:sldId id="295" r:id="rId20"/>
    <p:sldId id="296" r:id="rId21"/>
    <p:sldId id="297" r:id="rId22"/>
    <p:sldId id="298" r:id="rId23"/>
    <p:sldId id="299" r:id="rId24"/>
    <p:sldId id="300" r:id="rId25"/>
    <p:sldId id="301" r:id="rId26"/>
    <p:sldId id="259" r:id="rId27"/>
    <p:sldId id="303" r:id="rId28"/>
    <p:sldId id="304" r:id="rId29"/>
    <p:sldId id="305" r:id="rId3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270"/>
            <p14:sldId id="271"/>
            <p14:sldId id="272"/>
            <p14:sldId id="273"/>
            <p14:sldId id="274"/>
            <p14:sldId id="275"/>
            <p14:sldId id="276"/>
            <p14:sldId id="277"/>
            <p14:sldId id="278"/>
            <p14:sldId id="279"/>
            <p14:sldId id="281"/>
            <p14:sldId id="280"/>
            <p14:sldId id="282"/>
            <p14:sldId id="295"/>
            <p14:sldId id="296"/>
            <p14:sldId id="297"/>
            <p14:sldId id="298"/>
            <p14:sldId id="299"/>
            <p14:sldId id="300"/>
            <p14:sldId id="301"/>
            <p14:sldId id="259"/>
            <p14:sldId id="303"/>
            <p14:sldId id="304"/>
            <p14:sldId id="305"/>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78079" autoAdjust="0"/>
  </p:normalViewPr>
  <p:slideViewPr>
    <p:cSldViewPr snapToGrid="0" snapToObjects="1">
      <p:cViewPr varScale="1">
        <p:scale>
          <a:sx n="174" d="100"/>
          <a:sy n="174"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1/7/20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r>
              <a:rPr lang="en-AU" altLang="en-US" dirty="0">
                <a:latin typeface="Arial" pitchFamily="34" charset="0"/>
                <a:ea typeface="MS PGothic" pitchFamily="34" charset="-128"/>
              </a:rPr>
              <a:t>https://ace.nesa.nsw.edu.au/ace-6001</a:t>
            </a:r>
          </a:p>
          <a:p>
            <a:r>
              <a:rPr lang="en-AU" altLang="en-US" dirty="0">
                <a:latin typeface="Arial" pitchFamily="34" charset="0"/>
                <a:ea typeface="MS PGothic" pitchFamily="34" charset="-128"/>
              </a:rPr>
              <a:t>https://ace.nesa.nsw.edu.au/ace-6005</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36009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https://www.uac.edu.au/future-applicants/atar/atar-courses.</a:t>
            </a:r>
            <a:r>
              <a:rPr lang="en-AU" altLang="en-US" baseline="0" dirty="0">
                <a:latin typeface="Arial" pitchFamily="34" charset="0"/>
                <a:ea typeface="ヒラギノ角ゴ Pro W3" pitchFamily="-1" charset="-128"/>
              </a:rPr>
              <a:t> Go to </a:t>
            </a:r>
            <a:r>
              <a:rPr lang="en-AU" b="0" dirty="0"/>
              <a:t>HSC Board Developed courses to be examined in 2020 pdf.</a:t>
            </a:r>
          </a:p>
          <a:p>
            <a:pPr marL="177554" indent="-177554">
              <a:buFont typeface="Arial" panose="020B0604020202020204" pitchFamily="34" charset="0"/>
              <a:buChar char="•"/>
              <a:defRPr/>
            </a:pPr>
            <a:endParaRPr lang="en-AU" altLang="en-US" b="0" dirty="0">
              <a:latin typeface="Arial"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00864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https://ace.nesa.nsw.edu.au/ace-8019</a:t>
            </a:r>
          </a:p>
          <a:p>
            <a:r>
              <a:rPr lang="en-US" altLang="en-US" dirty="0">
                <a:latin typeface="Arial" pitchFamily="34" charset="0"/>
                <a:ea typeface="ヒラギノ角ゴ Pro W3" charset="-128"/>
              </a:rPr>
              <a:t>https://educationstandards.nsw.edu.au/wps/portal/nesa/11-12/hsc/rules-and-processes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3526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https://ace.nesa.nsw.edu.au/ace-8020</a:t>
            </a:r>
          </a:p>
          <a:p>
            <a:r>
              <a:rPr lang="en-AU" dirty="0"/>
              <a:t>https://ace.nesa.nsw.edu.au/ace-8026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69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https://ace.nesa.nsw.edu.au/ace-4003</a:t>
            </a:r>
          </a:p>
        </p:txBody>
      </p:sp>
      <p:sp>
        <p:nvSpPr>
          <p:cNvPr id="4" name="Slide Number Placeholder 3"/>
          <p:cNvSpPr>
            <a:spLocks noGrp="1"/>
          </p:cNvSpPr>
          <p:nvPr>
            <p:ph type="sldNum" sz="quarter" idx="10"/>
          </p:nvPr>
        </p:nvSpPr>
        <p:spPr/>
        <p:txBody>
          <a:bodyPr/>
          <a:lstStyle/>
          <a:p>
            <a:fld id="{C7CA2302-E05A-4141-A3CB-C676C85A38D4}" type="slidenum">
              <a:rPr lang="en-AU" smtClean="0"/>
              <a:t>14</a:t>
            </a:fld>
            <a:endParaRPr lang="en-AU"/>
          </a:p>
        </p:txBody>
      </p:sp>
    </p:spTree>
    <p:extLst>
      <p:ext uri="{BB962C8B-B14F-4D97-AF65-F5344CB8AC3E}">
        <p14:creationId xmlns:p14="http://schemas.microsoft.com/office/powerpoint/2010/main" val="253405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w</a:t>
            </a:r>
            <a:r>
              <a:rPr lang="en-AU" altLang="en-US" dirty="0">
                <a:latin typeface="Arial" pitchFamily="34" charset="0"/>
                <a:ea typeface="ＭＳ Ｐゴシック" pitchFamily="34" charset="-128"/>
                <a:cs typeface="Arial" pitchFamily="34" charset="0"/>
              </a:rPr>
              <a:t>ebsite: https://educationstandards.nsw.edu.au/wps/portal/nesa/11-12/hsc/hsc-all-my-own-work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39701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45722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https://educationstandards.nsw.edu.au/wps/portal/nesa/11-12/leaving-school/record-of-school-achievement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407421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3476">
              <a:buFont typeface="Arial" panose="020B0604020202020204" pitchFamily="34" charset="0"/>
              <a:buNone/>
              <a:defRPr/>
            </a:pPr>
            <a:r>
              <a:rPr lang="en-AU" dirty="0"/>
              <a:t>The HSC testamur shows that a student is eligible for the Higher School Certificate. It includes the student's name, school and date of the award.</a:t>
            </a:r>
          </a:p>
          <a:p>
            <a:pPr marL="0" indent="0" defTabSz="473476">
              <a:buFont typeface="Arial" panose="020B0604020202020204" pitchFamily="34" charset="0"/>
              <a:buNone/>
              <a:defRPr/>
            </a:pPr>
            <a:endParaRPr lang="en-AU" altLang="en-US" dirty="0">
              <a:latin typeface="Arial" pitchFamily="34" charset="0"/>
              <a:ea typeface="ヒラギノ角ゴ Pro W3" charset="-128"/>
            </a:endParaRPr>
          </a:p>
          <a:p>
            <a:pPr marL="0" indent="0" defTabSz="473476">
              <a:buFont typeface="Arial" panose="020B0604020202020204" pitchFamily="34" charset="0"/>
              <a:buNone/>
              <a:defRPr/>
            </a:pPr>
            <a:r>
              <a:rPr lang="en-AU" altLang="en-US" dirty="0">
                <a:latin typeface="Arial" pitchFamily="34" charset="0"/>
                <a:ea typeface="ヒラギノ角ゴ Pro W3" charset="-128"/>
              </a:rPr>
              <a:t>https://educationstandards.nsw.edu.au/wps/portal/nesa/11-12/hsc/results-certificates/results-documentation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4087137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Higher School Certificate (HSC) Record of Achievement (</a:t>
            </a:r>
            <a:r>
              <a:rPr lang="en-AU" dirty="0" err="1"/>
              <a:t>RoA</a:t>
            </a:r>
            <a:r>
              <a:rPr lang="en-AU" dirty="0"/>
              <a:t>) includes students' Year 12 HSC (Stage 6) results, Year 11 (Preliminary Stage 6) grades and, if applicable, Year 10 (Stage 5) grades. Results for each Stage appear on separate pages.</a:t>
            </a:r>
            <a:r>
              <a:rPr lang="en-AU" baseline="0" dirty="0"/>
              <a:t> </a:t>
            </a:r>
            <a:r>
              <a:rPr lang="en-AU" dirty="0"/>
              <a:t>This provides formal recognition of students' senior secondary school achievements.</a:t>
            </a:r>
          </a:p>
          <a:p>
            <a:r>
              <a:rPr lang="en-AU" b="1" dirty="0">
                <a:effectLst/>
              </a:rPr>
              <a:t>Assessment mark:</a:t>
            </a:r>
            <a:r>
              <a:rPr lang="en-AU" dirty="0">
                <a:effectLs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a:effectLst/>
              </a:rPr>
              <a:t>Examination mark:</a:t>
            </a:r>
            <a:r>
              <a:rPr lang="en-AU" dirty="0">
                <a:effectLs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a:effectLst/>
              </a:rPr>
              <a:t>HSC mark</a:t>
            </a:r>
            <a:r>
              <a:rPr lang="en-AU" dirty="0">
                <a:effectLs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endParaRPr lang="en-AU" dirty="0">
              <a:effectLst/>
            </a:endParaRPr>
          </a:p>
          <a:p>
            <a:r>
              <a:rPr lang="en-AU" dirty="0">
                <a:effectLst/>
              </a:rPr>
              <a:t>https://educationstandards.nsw.edu.au/wps/portal/nesa/11-12/hsc/results-certificates/results-documentation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113480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Performance band</a:t>
            </a:r>
            <a:r>
              <a:rPr lang="en-AU" dirty="0"/>
              <a:t>: A student's HSC mark is reported against standards described in the performance bands. For each 2-unit course there are six performance bands, where the highest achievement is Band 6 (90–100 marks) and where the minimum standard expected is Band 2 (50</a:t>
            </a:r>
            <a:r>
              <a:rPr lang="en-AU" sz="1200" kern="1200" dirty="0">
                <a:solidFill>
                  <a:schemeClr val="tx1"/>
                </a:solidFill>
                <a:effectLst/>
                <a:latin typeface="+mn-lt"/>
                <a:ea typeface="+mn-ea"/>
                <a:cs typeface="+mn-cs"/>
              </a:rPr>
              <a:t>–</a:t>
            </a:r>
            <a:r>
              <a:rPr lang="en-AU" dirty="0"/>
              <a:t>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397376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206637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338676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108989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3651728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385579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https://educationstandards.nsw.edu.au/wps/portal/nesa/11-12/hsc/subject-selection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3925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95216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a:p>
            <a:r>
              <a:rPr lang="en-AU" dirty="0">
                <a:latin typeface="Arial" panose="020B0604020202020204" pitchFamily="34" charset="0"/>
                <a:cs typeface="Arial" panose="020B0604020202020204" pitchFamily="34" charset="0"/>
              </a:rPr>
              <a:t>https://ace.nesa.nsw.edu.au/ace-8064</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8305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http://educationstandards.nsw.edu.au/wps/portal/nesa/11-12/hsc/subject-selection</a:t>
            </a:r>
          </a:p>
          <a:p>
            <a:pPr>
              <a:defRPr/>
            </a:pPr>
            <a:r>
              <a:rPr lang="en-AU" dirty="0">
                <a:latin typeface="Arial" panose="020B0604020202020204" pitchFamily="34" charset="0"/>
                <a:cs typeface="Arial" panose="020B0604020202020204" pitchFamily="34" charset="0"/>
              </a:rPr>
              <a:t>https://ace.nesa.nsw.edu.au/ace-8036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9341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 from 2019 Year 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r>
              <a:rPr lang="en-AU" dirty="0">
                <a:latin typeface="Arial" panose="020B0604020202020204" pitchFamily="34" charset="0"/>
                <a:cs typeface="Arial" panose="020B0604020202020204" pitchFamily="34" charset="0"/>
              </a:rPr>
              <a:t>https://ace.nesa.nsw.edu.au/ace-8005</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411887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p:txBody>
      </p:sp>
      <p:sp>
        <p:nvSpPr>
          <p:cNvPr id="4" name="Slide Number Placeholder 3"/>
          <p:cNvSpPr>
            <a:spLocks noGrp="1"/>
          </p:cNvSpPr>
          <p:nvPr>
            <p:ph type="sldNum" sz="quarter" idx="10"/>
          </p:nvPr>
        </p:nvSpPr>
        <p:spPr/>
        <p:txBody>
          <a:bodyPr/>
          <a:lstStyle/>
          <a:p>
            <a:fld id="{C7CA2302-E05A-4141-A3CB-C676C85A38D4}" type="slidenum">
              <a:rPr lang="en-AU" smtClean="0"/>
              <a:t>8</a:t>
            </a:fld>
            <a:endParaRPr lang="en-AU"/>
          </a:p>
        </p:txBody>
      </p:sp>
    </p:spTree>
    <p:extLst>
      <p:ext uri="{BB962C8B-B14F-4D97-AF65-F5344CB8AC3E}">
        <p14:creationId xmlns:p14="http://schemas.microsoft.com/office/powerpoint/2010/main" val="399356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https://educationstandards.nsw.edu.au/wps/portal/nesa/11-12/hsc/hsc-minimum-standard/online-tests</a:t>
            </a:r>
          </a:p>
        </p:txBody>
      </p:sp>
      <p:sp>
        <p:nvSpPr>
          <p:cNvPr id="4" name="Slide Number Placeholder 3"/>
          <p:cNvSpPr>
            <a:spLocks noGrp="1"/>
          </p:cNvSpPr>
          <p:nvPr>
            <p:ph type="sldNum" sz="quarter" idx="10"/>
          </p:nvPr>
        </p:nvSpPr>
        <p:spPr/>
        <p:txBody>
          <a:bodyPr/>
          <a:lstStyle/>
          <a:p>
            <a:fld id="{C7CA2302-E05A-4141-A3CB-C676C85A38D4}" type="slidenum">
              <a:rPr lang="en-AU" smtClean="0"/>
              <a:t>9</a:t>
            </a:fld>
            <a:endParaRPr lang="en-AU"/>
          </a:p>
        </p:txBody>
      </p:sp>
    </p:spTree>
    <p:extLst>
      <p:ext uri="{BB962C8B-B14F-4D97-AF65-F5344CB8AC3E}">
        <p14:creationId xmlns:p14="http://schemas.microsoft.com/office/powerpoint/2010/main" val="887449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mod="1">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0868608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616321436"/>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626741527"/>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718036036"/>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9867404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76965817"/>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25648497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17251476"/>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97849295"/>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5778787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mod="1">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41646880"/>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23646361"/>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128999426"/>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00346783"/>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4420631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1646060"/>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1313620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585504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37006627"/>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26633725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8046268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0668724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55210384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395736422"/>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8407295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20894544"/>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3830356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5803646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03666310"/>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32953105"/>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mod="1">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6911929"/>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33487828"/>
      </p:ext>
    </p:extLst>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mod="1">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mod="1">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mod="1">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mod="1">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280070"/>
                </a:solidFill>
                <a:effectLst/>
                <a:latin typeface="Arial" charset="0"/>
                <a:ea typeface="ＭＳ Ｐゴシック" charset="-128"/>
                <a:cs typeface="+mn-cs"/>
              </a:rPr>
              <a:t>Presented</a:t>
            </a:r>
            <a:r>
              <a:rPr lang="en-US" sz="900" b="1" kern="1200" baseline="0" dirty="0">
                <a:solidFill>
                  <a:srgbClr val="280070"/>
                </a:solidFill>
                <a:effectLst/>
                <a:latin typeface="Arial" charset="0"/>
                <a:ea typeface="ＭＳ Ｐゴシック" charset="-128"/>
                <a:cs typeface="+mn-cs"/>
              </a:rPr>
              <a:t> By </a:t>
            </a:r>
            <a:br>
              <a:rPr lang="en-US" sz="900" b="1" kern="1200" baseline="0" dirty="0">
                <a:solidFill>
                  <a:srgbClr val="280070"/>
                </a:solidFill>
                <a:effectLst/>
                <a:latin typeface="Arial" charset="0"/>
                <a:ea typeface="ＭＳ Ｐゴシック" charset="-128"/>
                <a:cs typeface="+mn-cs"/>
              </a:rPr>
            </a:br>
            <a:r>
              <a:rPr lang="en-US" sz="900" b="1" kern="1200" baseline="0" dirty="0">
                <a:solidFill>
                  <a:srgbClr val="280070"/>
                </a:solidFill>
                <a:effectLst/>
                <a:latin typeface="Arial" charset="0"/>
                <a:ea typeface="ＭＳ Ｐゴシック" charset="-128"/>
                <a:cs typeface="+mn-cs"/>
              </a:rPr>
              <a:t>Name Surname</a:t>
            </a:r>
            <a:br>
              <a:rPr lang="en-US" sz="900" b="1" kern="1200" baseline="0" dirty="0">
                <a:solidFill>
                  <a:srgbClr val="280070"/>
                </a:solidFill>
                <a:effectLst/>
                <a:latin typeface="Arial" charset="0"/>
                <a:ea typeface="ＭＳ Ｐゴシック" charset="-128"/>
                <a:cs typeface="+mn-cs"/>
              </a:rPr>
            </a:br>
            <a:r>
              <a:rPr lang="en-US" sz="900" b="0" kern="1200" dirty="0">
                <a:solidFill>
                  <a:srgbClr val="280070"/>
                </a:solidFill>
                <a:effectLst/>
                <a:latin typeface="Arial" charset="0"/>
                <a:ea typeface="ＭＳ Ｐゴシック" charset="-128"/>
                <a:cs typeface="+mn-cs"/>
              </a:rPr>
              <a:t>1</a:t>
            </a:r>
            <a:r>
              <a:rPr lang="en-US" sz="900" b="0" kern="1200" baseline="30000" dirty="0">
                <a:solidFill>
                  <a:srgbClr val="280070"/>
                </a:solidFill>
                <a:effectLst/>
                <a:latin typeface="Arial" charset="0"/>
                <a:ea typeface="ＭＳ Ｐゴシック" charset="-128"/>
                <a:cs typeface="+mn-cs"/>
              </a:rPr>
              <a:t>st</a:t>
            </a:r>
            <a:r>
              <a:rPr lang="en-US" sz="900" b="0" kern="1200" baseline="0" dirty="0">
                <a:solidFill>
                  <a:srgbClr val="280070"/>
                </a:solidFill>
                <a:effectLst/>
                <a:latin typeface="Arial" charset="0"/>
                <a:ea typeface="ＭＳ Ｐゴシック" charset="-128"/>
                <a:cs typeface="+mn-cs"/>
              </a:rPr>
              <a:t> January 2017</a:t>
            </a:r>
            <a:endParaRPr lang="en-US" sz="900" b="1" kern="1200" dirty="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extLst mod="1">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Year 10 Subject Selection for Stage 6 - 2020</a:t>
            </a:r>
          </a:p>
        </p:txBody>
      </p:sp>
      <p:sp>
        <p:nvSpPr>
          <p:cNvPr id="3" name="Text Placeholder 2"/>
          <p:cNvSpPr>
            <a:spLocks noGrp="1"/>
          </p:cNvSpPr>
          <p:nvPr>
            <p:ph type="body" sz="quarter" idx="11"/>
          </p:nvPr>
        </p:nvSpPr>
        <p:spPr/>
        <p:txBody>
          <a:bodyPr/>
          <a:lstStyle/>
          <a:p>
            <a:r>
              <a:rPr lang="en-US" dirty="0"/>
              <a:t>For Year 10 students and their parents.</a:t>
            </a:r>
          </a:p>
        </p:txBody>
      </p:sp>
    </p:spTree>
    <p:extLst>
      <p:ext uri="{BB962C8B-B14F-4D97-AF65-F5344CB8AC3E}">
        <p14:creationId xmlns:p14="http://schemas.microsoft.com/office/powerpoint/2010/main" val="34420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1345"/>
            <a:ext cx="8242744" cy="558849"/>
          </a:xfrm>
        </p:spPr>
        <p:txBody>
          <a:bodyPr/>
          <a:lstStyle/>
          <a:p>
            <a:pPr algn="ctr"/>
            <a:r>
              <a:rPr lang="en-AU" sz="24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01299541"/>
              </p:ext>
            </p:extLst>
          </p:nvPr>
        </p:nvGraphicFramePr>
        <p:xfrm>
          <a:off x="366837" y="1400452"/>
          <a:ext cx="8487053" cy="3215092"/>
        </p:xfrm>
        <a:graphic>
          <a:graphicData uri="http://schemas.openxmlformats.org/drawingml/2006/table">
            <a:tbl>
              <a:tblPr firstRow="1" bandRow="1">
                <a:tableStyleId>{00A15C55-8517-42AA-B614-E9B94910E393}</a:tableStyleId>
              </a:tblPr>
              <a:tblGrid>
                <a:gridCol w="4327332">
                  <a:extLst>
                    <a:ext uri="{9D8B030D-6E8A-4147-A177-3AD203B41FA5}">
                      <a16:colId xmlns:a16="http://schemas.microsoft.com/office/drawing/2014/main" val="20000"/>
                    </a:ext>
                  </a:extLst>
                </a:gridCol>
                <a:gridCol w="4159721">
                  <a:extLst>
                    <a:ext uri="{9D8B030D-6E8A-4147-A177-3AD203B41FA5}">
                      <a16:colId xmlns:a16="http://schemas.microsoft.com/office/drawing/2014/main" val="20001"/>
                    </a:ext>
                  </a:extLst>
                </a:gridCol>
              </a:tblGrid>
              <a:tr h="364884">
                <a:tc>
                  <a:txBody>
                    <a:bodyPr/>
                    <a:lstStyle/>
                    <a:p>
                      <a:pPr algn="ctr"/>
                      <a:r>
                        <a:rPr lang="en-AU" sz="1600" dirty="0">
                          <a:latin typeface="Helvetica" panose="020B0604020202020204" pitchFamily="34" charset="0"/>
                          <a:cs typeface="Helvetica" panose="020B0604020202020204" pitchFamily="34" charset="0"/>
                        </a:rPr>
                        <a:t>Board Developed</a:t>
                      </a:r>
                      <a:r>
                        <a:rPr lang="en-AU" sz="1600" baseline="0" dirty="0">
                          <a:latin typeface="Helvetica" panose="020B0604020202020204" pitchFamily="34" charset="0"/>
                          <a:cs typeface="Helvetica" panose="020B0604020202020204" pitchFamily="34" charset="0"/>
                        </a:rPr>
                        <a: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AU" sz="1600" dirty="0">
                          <a:latin typeface="Helvetica" panose="020B0604020202020204" pitchFamily="34" charset="0"/>
                          <a:cs typeface="Helvetica" panose="020B0604020202020204" pitchFamily="34" charset="0"/>
                        </a:rPr>
                        <a:t>Board</a:t>
                      </a:r>
                      <a:r>
                        <a:rPr lang="en-AU" sz="1600" baseline="0" dirty="0">
                          <a:latin typeface="Helvetica" panose="020B0604020202020204" pitchFamily="34" charset="0"/>
                          <a:cs typeface="Helvetica" panose="020B0604020202020204" pitchFamily="34" charset="0"/>
                        </a:rPr>
                        <a:t> Endorsed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73248">
                <a:tc>
                  <a:txBody>
                    <a:bodyPr/>
                    <a:lstStyle/>
                    <a:p>
                      <a:pPr algn="l"/>
                      <a:r>
                        <a:rPr lang="en-AU" sz="1500" dirty="0">
                          <a:latin typeface="Helvetica" panose="020B0604020202020204" pitchFamily="34" charset="0"/>
                          <a:cs typeface="Helvetica" panose="020B0604020202020204" pitchFamily="34" charset="0"/>
                        </a:rPr>
                        <a:t>HSC</a:t>
                      </a:r>
                      <a:r>
                        <a:rPr lang="en-AU" sz="15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all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No HSC examination – school-based</a:t>
                      </a:r>
                      <a:r>
                        <a:rPr lang="en-AU" sz="1500" baseline="0" dirty="0">
                          <a:latin typeface="Helvetica" panose="020B0604020202020204" pitchFamily="34" charset="0"/>
                          <a:cs typeface="Helvetica" panose="020B0604020202020204" pitchFamily="34" charset="0"/>
                        </a:rPr>
                        <a:t> assessment only</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62094">
                <a:tc>
                  <a:txBody>
                    <a:bodyPr/>
                    <a:lstStyle/>
                    <a:p>
                      <a:pPr algn="l"/>
                      <a:r>
                        <a:rPr lang="en-AU" sz="1500" dirty="0">
                          <a:latin typeface="Helvetica" panose="020B0604020202020204" pitchFamily="34" charset="0"/>
                          <a:cs typeface="Helvetica" panose="020B0604020202020204" pitchFamily="34" charset="0"/>
                        </a:rPr>
                        <a:t>May be included</a:t>
                      </a:r>
                      <a:r>
                        <a:rPr lang="en-AU" sz="1500" baseline="0" dirty="0">
                          <a:latin typeface="Helvetica" panose="020B0604020202020204" pitchFamily="34" charset="0"/>
                          <a:cs typeface="Helvetica" panose="020B0604020202020204" pitchFamily="34" charset="0"/>
                        </a:rPr>
                        <a:t> in the calculation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lang="en-AU" sz="1500" dirty="0">
                          <a:latin typeface="Helvetica" panose="020B0604020202020204" pitchFamily="34" charset="0"/>
                          <a:cs typeface="Helvetica" panose="020B0604020202020204" pitchFamily="34" charset="0"/>
                        </a:rPr>
                        <a:t>Not included in the calculation</a:t>
                      </a:r>
                      <a:r>
                        <a:rPr lang="en-AU" sz="1500" baseline="0" dirty="0">
                          <a:latin typeface="Helvetica" panose="020B0604020202020204" pitchFamily="34" charset="0"/>
                          <a:cs typeface="Helvetica" panose="020B0604020202020204" pitchFamily="34" charset="0"/>
                        </a:rPr>
                        <a:t>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9982">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64884">
                <a:tc>
                  <a:txBody>
                    <a:bodyPr/>
                    <a:lstStyle/>
                    <a:p>
                      <a:pPr algn="l"/>
                      <a:r>
                        <a:rPr lang="en-AU" sz="1500" dirty="0">
                          <a:latin typeface="Helvetica" panose="020B0604020202020204" pitchFamily="34" charset="0"/>
                          <a:cs typeface="Helvetica" panose="020B0604020202020204" pitchFamily="34" charset="0"/>
                        </a:rPr>
                        <a:t>Includes Life Skills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1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9535" y="1043360"/>
            <a:ext cx="8242744" cy="558849"/>
          </a:xfrm>
        </p:spPr>
        <p:txBody>
          <a:bodyPr/>
          <a:lstStyle/>
          <a:p>
            <a:pPr algn="ctr"/>
            <a:r>
              <a:rPr lang="en-AU" sz="24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413397757"/>
              </p:ext>
            </p:extLst>
          </p:nvPr>
        </p:nvGraphicFramePr>
        <p:xfrm>
          <a:off x="1023256" y="1513114"/>
          <a:ext cx="7053944" cy="2976281"/>
        </p:xfrm>
        <a:graphic>
          <a:graphicData uri="http://schemas.openxmlformats.org/drawingml/2006/table">
            <a:tbl>
              <a:tblPr firstRow="1" bandRow="1">
                <a:tableStyleId>{00A15C55-8517-42AA-B614-E9B94910E393}</a:tableStyleId>
              </a:tblPr>
              <a:tblGrid>
                <a:gridCol w="3526972">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tblGrid>
              <a:tr h="530554">
                <a:tc>
                  <a:txBody>
                    <a:bodyPr/>
                    <a:lstStyle/>
                    <a:p>
                      <a:pPr algn="ctr"/>
                      <a:r>
                        <a:rPr lang="en-AU" sz="1600" dirty="0">
                          <a:latin typeface="Helvetica" panose="020B0604020202020204" pitchFamily="34" charset="0"/>
                          <a:cs typeface="Helvetica" panose="020B0604020202020204" pitchFamily="34" charset="0"/>
                        </a:rPr>
                        <a:t>Category A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sz="1600" dirty="0">
                          <a:latin typeface="Helvetica" panose="020B0604020202020204" pitchFamily="34" charset="0"/>
                          <a:cs typeface="Helvetica" panose="020B0604020202020204" pitchFamily="34" charset="0"/>
                        </a:rPr>
                        <a:t>Category B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05825">
                <a:tc>
                  <a:txBody>
                    <a:bodyPr/>
                    <a:lstStyle/>
                    <a:p>
                      <a:r>
                        <a:rPr lang="en-AU" sz="1600" dirty="0">
                          <a:latin typeface="Helvetica" panose="020B0604020202020204" pitchFamily="34" charset="0"/>
                          <a:cs typeface="Helvetica" panose="020B0604020202020204" pitchFamily="34" charset="0"/>
                        </a:rPr>
                        <a:t>May be included in the calculation</a:t>
                      </a:r>
                      <a:r>
                        <a:rPr lang="en-AU" sz="1600" baseline="0" dirty="0">
                          <a:latin typeface="Helvetica" panose="020B0604020202020204" pitchFamily="34" charset="0"/>
                          <a:cs typeface="Helvetica" panose="020B0604020202020204" pitchFamily="34" charset="0"/>
                        </a:rPr>
                        <a:t> of a student’s Australian Tertiary Admission Rank (ATAR)</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34077">
                <a:tc>
                  <a:txBody>
                    <a:bodyPr/>
                    <a:lstStyle/>
                    <a:p>
                      <a:r>
                        <a:rPr lang="en-AU" sz="1600" dirty="0">
                          <a:latin typeface="Helvetica" panose="020B0604020202020204" pitchFamily="34" charset="0"/>
                          <a:cs typeface="Helvetica" panose="020B0604020202020204" pitchFamily="34" charset="0"/>
                        </a:rPr>
                        <a:t>Compulsory HSC Examination</a:t>
                      </a:r>
                      <a:r>
                        <a:rPr lang="en-AU" sz="1600" baseline="0" dirty="0">
                          <a:latin typeface="Helvetica" panose="020B0604020202020204" pitchFamily="34" charset="0"/>
                          <a:cs typeface="Helvetica" panose="020B0604020202020204" pitchFamily="34" charset="0"/>
                        </a:rPr>
                        <a:t> for most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AU" sz="1600" dirty="0">
                          <a:latin typeface="Helvetica" panose="020B0604020202020204" pitchFamily="34" charset="0"/>
                          <a:cs typeface="Helvetica" panose="020B0604020202020204" pitchFamily="34" charset="0"/>
                        </a:rPr>
                        <a:t>Optional HSC examination for some</a:t>
                      </a:r>
                      <a:r>
                        <a:rPr lang="en-AU" sz="1600" baseline="0" dirty="0">
                          <a:latin typeface="Helvetica" panose="020B0604020202020204" pitchFamily="34" charset="0"/>
                          <a:cs typeface="Helvetica" panose="020B0604020202020204" pitchFamily="34" charset="0"/>
                        </a:rPr>
                        <a:t> courses</a:t>
                      </a:r>
                      <a:r>
                        <a:rPr lang="en-AU" sz="1600" dirty="0">
                          <a:latin typeface="Helvetica" panose="020B0604020202020204" pitchFamily="34" charset="0"/>
                          <a:cs typeface="Helvetica"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5825">
                <a:tc>
                  <a:txBody>
                    <a:bodyPr/>
                    <a:lstStyle/>
                    <a:p>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Include VET Curriculum Framework courses</a:t>
                      </a:r>
                      <a:r>
                        <a:rPr lang="en-AU" sz="1600" baseline="0" dirty="0">
                          <a:latin typeface="Helvetica" panose="020B0604020202020204" pitchFamily="34" charset="0"/>
                          <a:cs typeface="Helvetica" panose="020B0604020202020204" pitchFamily="34" charset="0"/>
                        </a:rPr>
                        <a:t> and have compulsory work placement.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49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593310"/>
            <a:ext cx="8056605" cy="2935148"/>
          </a:xfrm>
          <a:prstGeom prst="rect">
            <a:avLst/>
          </a:prstGeom>
        </p:spPr>
        <p:txBody>
          <a:bodyPr/>
          <a:lstStyle/>
          <a:p>
            <a:pPr>
              <a:lnSpc>
                <a:spcPct val="150000"/>
              </a:lnSpc>
              <a:spcBef>
                <a:spcPts val="1350"/>
              </a:spcBef>
              <a:spcAft>
                <a:spcPts val="450"/>
              </a:spcAft>
              <a:defRPr/>
            </a:pPr>
            <a:r>
              <a:rPr lang="en-AU" altLang="en-US" sz="1800" dirty="0">
                <a:latin typeface="Helvetica" pitchFamily="34" charset="0"/>
                <a:ea typeface="ＭＳ Ｐゴシック" pitchFamily="34" charset="-128"/>
                <a:cs typeface="Helvetica" pitchFamily="34" charset="0"/>
              </a:rPr>
              <a:t>Students must:</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follow the course </a:t>
            </a:r>
            <a:r>
              <a:rPr lang="en-AU" altLang="en-US" dirty="0">
                <a:latin typeface="Helvetica" pitchFamily="34" charset="0"/>
                <a:ea typeface="ＭＳ Ｐゴシック" pitchFamily="34" charset="-128"/>
                <a:cs typeface="Helvetica" pitchFamily="34" charset="0"/>
              </a:rPr>
              <a:t>developed or endorsed by NESA</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apply themselves </a:t>
            </a:r>
            <a:r>
              <a:rPr lang="en-AU" altLang="en-US"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achieve</a:t>
            </a:r>
            <a:r>
              <a:rPr lang="en-AU" altLang="en-US" b="1" dirty="0">
                <a:latin typeface="Helvetica" pitchFamily="34" charset="0"/>
                <a:ea typeface="ＭＳ Ｐゴシック" pitchFamily="34" charset="-128"/>
                <a:cs typeface="Helvetica" pitchFamily="34" charset="0"/>
              </a:rPr>
              <a:t> </a:t>
            </a:r>
            <a:r>
              <a:rPr lang="en-AU" altLang="en-US" dirty="0">
                <a:latin typeface="Helvetica" pitchFamily="34" charset="0"/>
                <a:ea typeface="ＭＳ Ｐゴシック" pitchFamily="34" charset="-128"/>
                <a:cs typeface="Helvetica" pitchFamily="34" charset="0"/>
              </a:rPr>
              <a:t>some or all of the course outcomes</a:t>
            </a:r>
          </a:p>
          <a:p>
            <a:pPr marL="466725" lvl="1" indent="-200025">
              <a:spcBef>
                <a:spcPts val="900"/>
              </a:spcBef>
              <a:buFont typeface="Arial" charset="0"/>
              <a:buChar char="•"/>
              <a:defRPr/>
            </a:pPr>
            <a:r>
              <a:rPr lang="en-AU" altLang="en-US" dirty="0">
                <a:latin typeface="Helvetica" pitchFamily="34" charset="0"/>
                <a:ea typeface="ＭＳ Ｐゴシック" pitchFamily="34" charset="-128"/>
                <a:cs typeface="Helvetica" pitchFamily="34" charset="0"/>
              </a:rPr>
              <a:t>where applicable, complete </a:t>
            </a:r>
            <a:r>
              <a:rPr lang="en-AU" altLang="en-US" b="1" dirty="0">
                <a:solidFill>
                  <a:srgbClr val="002060"/>
                </a:solidFill>
                <a:latin typeface="Helvetica" pitchFamily="34" charset="0"/>
                <a:ea typeface="ＭＳ Ｐゴシック" pitchFamily="34" charset="-128"/>
                <a:cs typeface="Helvetica" pitchFamily="34" charset="0"/>
              </a:rPr>
              <a:t>mandatory work placement</a:t>
            </a:r>
            <a:r>
              <a:rPr lang="en-AU" altLang="en-US" dirty="0">
                <a:solidFill>
                  <a:srgbClr val="002060"/>
                </a:solidFill>
                <a:latin typeface="Helvetica" pitchFamily="34" charset="0"/>
                <a:ea typeface="ＭＳ Ｐゴシック" pitchFamily="34" charset="-128"/>
                <a:cs typeface="Helvetica" pitchFamily="34" charset="0"/>
              </a:rPr>
              <a:t>.</a:t>
            </a:r>
          </a:p>
          <a:p>
            <a:pPr marL="95250" lvl="1" indent="0">
              <a:spcBef>
                <a:spcPts val="900"/>
              </a:spcBef>
              <a:buNone/>
              <a:defRPr/>
            </a:pPr>
            <a:endParaRPr lang="en-AU" altLang="en-US" dirty="0">
              <a:latin typeface="Helvetica" pitchFamily="34" charset="0"/>
              <a:ea typeface="ＭＳ Ｐゴシック" pitchFamily="34" charset="-128"/>
              <a:cs typeface="Helvetica" pitchFamily="34" charset="0"/>
            </a:endParaRPr>
          </a:p>
          <a:p>
            <a:pPr marL="95250" lvl="1" indent="0">
              <a:spcBef>
                <a:spcPts val="900"/>
              </a:spcBef>
              <a:buNone/>
              <a:defRPr/>
            </a:pPr>
            <a:endParaRPr lang="en-AU" altLang="en-US" dirty="0">
              <a:latin typeface="Helvetica" pitchFamily="34" charset="0"/>
              <a:ea typeface="ＭＳ Ｐゴシック" pitchFamily="34" charset="-128"/>
              <a:cs typeface="Helvetica" pitchFamily="34" charset="0"/>
            </a:endParaRPr>
          </a:p>
          <a:p>
            <a:pPr marL="0" indent="0">
              <a:buNone/>
            </a:pPr>
            <a:endParaRPr lang="en-AU" dirty="0"/>
          </a:p>
        </p:txBody>
      </p:sp>
    </p:spTree>
    <p:extLst>
      <p:ext uri="{BB962C8B-B14F-4D97-AF65-F5344CB8AC3E}">
        <p14:creationId xmlns:p14="http://schemas.microsoft.com/office/powerpoint/2010/main" val="172614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8181"/>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940821"/>
            <a:ext cx="8140796" cy="2484438"/>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Students must:</a:t>
            </a: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complete HSC assessment tasks that contribute in </a:t>
            </a:r>
            <a:r>
              <a:rPr lang="en-AU" altLang="en-US" b="1" dirty="0">
                <a:solidFill>
                  <a:srgbClr val="280070"/>
                </a:solidFill>
                <a:latin typeface="Helvetica" pitchFamily="34" charset="0"/>
                <a:ea typeface="ＭＳ Ｐゴシック" pitchFamily="34" charset="-128"/>
                <a:cs typeface="Helvetica" pitchFamily="34" charset="0"/>
              </a:rPr>
              <a:t>excess of 50 per cent </a:t>
            </a:r>
            <a:r>
              <a:rPr lang="en-AU" altLang="en-US" dirty="0">
                <a:latin typeface="Helvetica" pitchFamily="34" charset="0"/>
                <a:ea typeface="ＭＳ Ｐゴシック" pitchFamily="34" charset="-128"/>
                <a:cs typeface="Helvetica" pitchFamily="34" charset="0"/>
              </a:rPr>
              <a:t>of available marks in courses where internal assessment marks are submitted, and</a:t>
            </a:r>
          </a:p>
          <a:p>
            <a:pPr marL="523875" lvl="1" indent="-257175">
              <a:spcBef>
                <a:spcPts val="900"/>
              </a:spcBef>
              <a:buFont typeface="Arial" pitchFamily="34" charset="0"/>
              <a:buChar char="•"/>
              <a:defRPr/>
            </a:pPr>
            <a:endParaRPr lang="en-AU" altLang="en-US" dirty="0">
              <a:latin typeface="Helvetica" pitchFamily="34" charset="0"/>
              <a:ea typeface="ＭＳ Ｐゴシック" pitchFamily="34" charset="-128"/>
              <a:cs typeface="Helvetica" pitchFamily="34" charset="0"/>
            </a:endParaRP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sit for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Tree>
    <p:extLst>
      <p:ext uri="{BB962C8B-B14F-4D97-AF65-F5344CB8AC3E}">
        <p14:creationId xmlns:p14="http://schemas.microsoft.com/office/powerpoint/2010/main" val="102457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440"/>
            <a:ext cx="8242744" cy="434818"/>
          </a:xfrm>
        </p:spPr>
        <p:txBody>
          <a:bodyPr/>
          <a:lstStyle/>
          <a:p>
            <a:pPr algn="ctr"/>
            <a:r>
              <a:rPr lang="en-AU" sz="2400" dirty="0">
                <a:effectLst>
                  <a:outerShdw blurRad="38100" dist="38100" dir="2700000" algn="tl">
                    <a:srgbClr val="000000">
                      <a:alpha val="43137"/>
                    </a:srgbClr>
                  </a:outerShdw>
                </a:effectLst>
              </a:rPr>
              <a:t>Confirmation of Entry</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84117" y="1452089"/>
            <a:ext cx="8242743" cy="3109025"/>
          </a:xfrm>
          <a:prstGeom prst="rect">
            <a:avLst/>
          </a:prstGeom>
        </p:spPr>
        <p:txBody>
          <a:bodyPr/>
          <a:lstStyle/>
          <a:p>
            <a:pPr marL="0" lvl="1" indent="0">
              <a:spcBef>
                <a:spcPct val="0"/>
              </a:spcBef>
              <a:buNone/>
            </a:pPr>
            <a:r>
              <a:rPr lang="en-AU" altLang="en-US" dirty="0">
                <a:solidFill>
                  <a:srgbClr val="343434"/>
                </a:solidFill>
                <a:latin typeface="Helvetica" charset="0"/>
              </a:rPr>
              <a:t>Students will receive a NESA </a:t>
            </a:r>
            <a:r>
              <a:rPr lang="en-AU" altLang="en-US" b="1" dirty="0">
                <a:solidFill>
                  <a:srgbClr val="280070"/>
                </a:solidFill>
                <a:latin typeface="Helvetica" charset="0"/>
              </a:rPr>
              <a:t>Confirmation of Entry </a:t>
            </a:r>
            <a:r>
              <a:rPr lang="en-AU" altLang="en-US" dirty="0">
                <a:solidFill>
                  <a:srgbClr val="343434"/>
                </a:solidFill>
                <a:latin typeface="Helvetica" charset="0"/>
              </a:rPr>
              <a:t>from the school</a:t>
            </a:r>
          </a:p>
          <a:p>
            <a:pPr marL="0" lvl="1" indent="0">
              <a:spcBef>
                <a:spcPct val="0"/>
              </a:spcBef>
              <a:buNone/>
            </a:pPr>
            <a:r>
              <a:rPr lang="en-AU" altLang="en-US" dirty="0">
                <a:solidFill>
                  <a:srgbClr val="343434"/>
                </a:solidFill>
                <a:latin typeface="Helvetica" charset="0"/>
              </a:rPr>
              <a:t> </a:t>
            </a:r>
          </a:p>
          <a:p>
            <a:pPr marL="0" lvl="1" indent="0">
              <a:lnSpc>
                <a:spcPct val="100000"/>
              </a:lnSpc>
              <a:spcBef>
                <a:spcPct val="0"/>
              </a:spcBef>
              <a:buNone/>
            </a:pPr>
            <a:r>
              <a:rPr lang="en-AU" altLang="en-US" dirty="0">
                <a:solidFill>
                  <a:srgbClr val="343434"/>
                </a:solidFill>
                <a:latin typeface="Helvetica" charset="0"/>
              </a:rPr>
              <a:t>Before signing the </a:t>
            </a:r>
            <a:r>
              <a:rPr lang="en-AU" altLang="en-US" dirty="0">
                <a:latin typeface="Helvetica" charset="0"/>
              </a:rPr>
              <a:t>Confirmation of Entry </a:t>
            </a:r>
            <a:r>
              <a:rPr lang="en-AU" altLang="en-US" dirty="0">
                <a:solidFill>
                  <a:srgbClr val="343434"/>
                </a:solidFill>
                <a:latin typeface="Helvetica" charset="0"/>
              </a:rPr>
              <a:t>each year (Years 10, 11 and 12) students should </a:t>
            </a:r>
            <a:r>
              <a:rPr lang="en-AU" altLang="en-US" b="1" dirty="0">
                <a:solidFill>
                  <a:srgbClr val="280070"/>
                </a:solidFill>
                <a:latin typeface="Helvetica" charset="0"/>
              </a:rPr>
              <a:t>check that they are:</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enrolled in the correct courses</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eligible for:</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10: Record of School </a:t>
            </a:r>
            <a:r>
              <a:rPr lang="en-AU" altLang="en-US" sz="1800" dirty="0">
                <a:latin typeface="Helvetica" charset="0"/>
              </a:rPr>
              <a:t>Achievement</a:t>
            </a:r>
            <a:r>
              <a:rPr lang="en-AU" altLang="en-US" sz="1800" dirty="0">
                <a:solidFill>
                  <a:srgbClr val="343434"/>
                </a:solidFill>
                <a:latin typeface="Helvetica" charset="0"/>
              </a:rPr>
              <a:t> </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11: Stage 6 Preliminary</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12: HSC</a:t>
            </a:r>
          </a:p>
          <a:p>
            <a:endParaRPr lang="en-AU" dirty="0"/>
          </a:p>
        </p:txBody>
      </p:sp>
    </p:spTree>
    <p:extLst>
      <p:ext uri="{BB962C8B-B14F-4D97-AF65-F5344CB8AC3E}">
        <p14:creationId xmlns:p14="http://schemas.microsoft.com/office/powerpoint/2010/main" val="28126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084" y="1081063"/>
            <a:ext cx="8242744" cy="558849"/>
          </a:xfrm>
        </p:spPr>
        <p:txBody>
          <a:bodyPr/>
          <a:lstStyle/>
          <a:p>
            <a:pPr algn="ctr"/>
            <a:r>
              <a:rPr lang="en-US" altLang="en-US" sz="2400" dirty="0">
                <a:effectLst>
                  <a:outerShdw blurRad="38100" dist="38100" dir="2700000" algn="tl">
                    <a:srgbClr val="C0C0C0"/>
                  </a:outerShdw>
                </a:effectLst>
                <a:latin typeface="Arial" panose="020B0604020202020204" pitchFamily="34" charset="0"/>
                <a:ea typeface="MS PGothic" pitchFamily="34" charset="-128"/>
                <a:cs typeface="Arial" panose="020B0604020202020204" pitchFamily="34" charset="0"/>
              </a:rPr>
              <a:t>HSC: All My Own Work</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53553" y="1639912"/>
            <a:ext cx="8173275" cy="3165475"/>
          </a:xfrm>
          <a:prstGeom prst="rect">
            <a:avLst/>
          </a:prstGeom>
        </p:spPr>
        <p:txBody>
          <a:bodyPr/>
          <a:lstStyle/>
          <a:p>
            <a:pPr marL="257175" lvl="1" indent="-257175">
              <a:spcBef>
                <a:spcPts val="1350"/>
              </a:spcBef>
              <a:spcAft>
                <a:spcPts val="450"/>
              </a:spcAft>
              <a:buFont typeface="Arial" pitchFamily="34" charset="0"/>
              <a:buChar char="•"/>
            </a:pPr>
            <a:r>
              <a:rPr lang="en-AU" altLang="en-US" i="1" dirty="0">
                <a:latin typeface="Helvetica" charset="0"/>
              </a:rPr>
              <a:t>HSC: All My Own Work </a:t>
            </a:r>
            <a:r>
              <a:rPr lang="en-AU" altLang="en-US" dirty="0">
                <a:latin typeface="Helvetica" charset="0"/>
              </a:rPr>
              <a:t>is a </a:t>
            </a:r>
            <a:r>
              <a:rPr lang="en-AU" altLang="en-US" b="1" dirty="0">
                <a:solidFill>
                  <a:srgbClr val="280070"/>
                </a:solidFill>
                <a:latin typeface="Helvetica" charset="0"/>
              </a:rPr>
              <a:t>mandatory program </a:t>
            </a:r>
            <a:r>
              <a:rPr lang="en-AU" altLang="en-US"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dirty="0">
                <a:latin typeface="Helvetica" charset="0"/>
              </a:rPr>
              <a:t>It consists of five modules:</a:t>
            </a:r>
          </a:p>
          <a:p>
            <a:pPr marL="557213" lvl="2" indent="-257175">
              <a:spcBef>
                <a:spcPts val="450"/>
              </a:spcBef>
              <a:buFont typeface="Wingdings" pitchFamily="2" charset="2"/>
              <a:buChar char="Ø"/>
            </a:pPr>
            <a:r>
              <a:rPr lang="en-AU" altLang="en-US" sz="1800" dirty="0">
                <a:latin typeface="Helvetica" charset="0"/>
              </a:rPr>
              <a:t>Scholarship Principles and Practices</a:t>
            </a:r>
          </a:p>
          <a:p>
            <a:pPr marL="557213" lvl="2" indent="-257175">
              <a:spcBef>
                <a:spcPts val="450"/>
              </a:spcBef>
              <a:buFont typeface="Wingdings" pitchFamily="2" charset="2"/>
              <a:buChar char="Ø"/>
            </a:pPr>
            <a:r>
              <a:rPr lang="en-AU" altLang="en-US" sz="1800" dirty="0">
                <a:latin typeface="Helvetica" charset="0"/>
              </a:rPr>
              <a:t>Acknowledging Sources</a:t>
            </a:r>
          </a:p>
          <a:p>
            <a:pPr marL="557213" lvl="2" indent="-257175">
              <a:spcBef>
                <a:spcPts val="450"/>
              </a:spcBef>
              <a:buFont typeface="Wingdings" pitchFamily="2" charset="2"/>
              <a:buChar char="Ø"/>
            </a:pPr>
            <a:r>
              <a:rPr lang="en-AU" altLang="en-US" sz="1800" dirty="0">
                <a:latin typeface="Helvetica" charset="0"/>
              </a:rPr>
              <a:t>Plagiarism</a:t>
            </a:r>
          </a:p>
          <a:p>
            <a:pPr marL="557213" lvl="2" indent="-257175">
              <a:spcBef>
                <a:spcPts val="450"/>
              </a:spcBef>
              <a:buFont typeface="Wingdings" pitchFamily="2" charset="2"/>
              <a:buChar char="Ø"/>
            </a:pPr>
            <a:r>
              <a:rPr lang="en-AU" altLang="en-US" sz="1800" dirty="0">
                <a:latin typeface="Helvetica" charset="0"/>
              </a:rPr>
              <a:t>Copyright</a:t>
            </a:r>
          </a:p>
          <a:p>
            <a:pPr marL="557213" lvl="2" indent="-257175">
              <a:spcBef>
                <a:spcPts val="450"/>
              </a:spcBef>
              <a:buFont typeface="Wingdings" pitchFamily="2" charset="2"/>
              <a:buChar char="Ø"/>
            </a:pPr>
            <a:r>
              <a:rPr lang="en-AU" altLang="en-US" sz="1800" dirty="0">
                <a:latin typeface="Helvetica" charset="0"/>
              </a:rPr>
              <a:t>Working with Others</a:t>
            </a:r>
          </a:p>
          <a:p>
            <a:endParaRPr lang="en-AU" dirty="0"/>
          </a:p>
        </p:txBody>
      </p:sp>
    </p:spTree>
    <p:extLst>
      <p:ext uri="{BB962C8B-B14F-4D97-AF65-F5344CB8AC3E}">
        <p14:creationId xmlns:p14="http://schemas.microsoft.com/office/powerpoint/2010/main" val="144088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HSC Credentials</a:t>
            </a:r>
          </a:p>
        </p:txBody>
      </p:sp>
    </p:spTree>
    <p:extLst>
      <p:ext uri="{BB962C8B-B14F-4D97-AF65-F5344CB8AC3E}">
        <p14:creationId xmlns:p14="http://schemas.microsoft.com/office/powerpoint/2010/main" val="257629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2557462" y="1528068"/>
            <a:ext cx="4014788" cy="308800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016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44" y="1172609"/>
            <a:ext cx="3547953" cy="558849"/>
          </a:xfrm>
        </p:spPr>
        <p:txBody>
          <a:bodyPr/>
          <a:lstStyle/>
          <a:p>
            <a:pPr algn="ctr"/>
            <a:r>
              <a:rPr lang="en-US" sz="2400" dirty="0">
                <a:effectLst>
                  <a:outerShdw blurRad="38100" dist="38100" dir="2700000" algn="tl">
                    <a:srgbClr val="000000">
                      <a:alpha val="43137"/>
                    </a:srgbClr>
                  </a:outerShdw>
                </a:effectLst>
              </a:rPr>
              <a:t>NSW HSC Testamur</a:t>
            </a:r>
          </a:p>
        </p:txBody>
      </p:sp>
      <p:sp>
        <p:nvSpPr>
          <p:cNvPr id="6" name="Text Placeholder 5"/>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a:picLocks noChangeAspect="1"/>
          </p:cNvPicPr>
          <p:nvPr/>
        </p:nvPicPr>
        <p:blipFill>
          <a:blip r:embed="rId3"/>
          <a:stretch>
            <a:fillRect/>
          </a:stretch>
        </p:blipFill>
        <p:spPr>
          <a:xfrm>
            <a:off x="3916844" y="943355"/>
            <a:ext cx="2647950" cy="3695700"/>
          </a:xfrm>
          <a:prstGeom prst="rect">
            <a:avLst/>
          </a:prstGeom>
          <a:ln>
            <a:solidFill>
              <a:srgbClr val="002060"/>
            </a:solidFill>
          </a:ln>
        </p:spPr>
      </p:pic>
    </p:spTree>
    <p:extLst>
      <p:ext uri="{BB962C8B-B14F-4D97-AF65-F5344CB8AC3E}">
        <p14:creationId xmlns:p14="http://schemas.microsoft.com/office/powerpoint/2010/main" val="336783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76502" y="1113231"/>
            <a:ext cx="4467497" cy="433411"/>
          </a:xfrm>
        </p:spPr>
        <p:txBody>
          <a:bodyPr/>
          <a:lstStyle/>
          <a:p>
            <a:pPr algn="ctr"/>
            <a:r>
              <a:rPr lang="en-AU" sz="2400" dirty="0">
                <a:effectLst>
                  <a:outerShdw blurRad="38100" dist="38100" dir="2700000" algn="tl">
                    <a:srgbClr val="000000">
                      <a:alpha val="43137"/>
                    </a:srgbClr>
                  </a:outerShdw>
                </a:effectLst>
              </a:rPr>
              <a:t>HSC Record of Achievement </a:t>
            </a:r>
          </a:p>
          <a:p>
            <a:pPr algn="ctr"/>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12" name="Text Box 4"/>
          <p:cNvSpPr txBox="1">
            <a:spLocks noChangeArrowheads="1"/>
          </p:cNvSpPr>
          <p:nvPr/>
        </p:nvSpPr>
        <p:spPr bwMode="auto">
          <a:xfrm>
            <a:off x="5111523" y="3066530"/>
            <a:ext cx="1029891" cy="900246"/>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All Preliminary and Stage 5 courses will be on separate certificates</a:t>
            </a:r>
            <a:endParaRPr lang="en-AU" altLang="en-US" sz="1050" dirty="0">
              <a:latin typeface="Arial Narrow" charset="0"/>
            </a:endParaRPr>
          </a:p>
        </p:txBody>
      </p:sp>
      <p:pic>
        <p:nvPicPr>
          <p:cNvPr id="6" name="Picture 5"/>
          <p:cNvPicPr>
            <a:picLocks noChangeAspect="1"/>
          </p:cNvPicPr>
          <p:nvPr/>
        </p:nvPicPr>
        <p:blipFill>
          <a:blip r:embed="rId3"/>
          <a:stretch>
            <a:fillRect/>
          </a:stretch>
        </p:blipFill>
        <p:spPr>
          <a:xfrm>
            <a:off x="6203502" y="1806679"/>
            <a:ext cx="1853832" cy="2793895"/>
          </a:xfrm>
          <a:prstGeom prst="rect">
            <a:avLst/>
          </a:prstGeom>
        </p:spPr>
      </p:pic>
      <p:pic>
        <p:nvPicPr>
          <p:cNvPr id="7" name="Picture 6"/>
          <p:cNvPicPr>
            <a:picLocks noChangeAspect="1"/>
          </p:cNvPicPr>
          <p:nvPr/>
        </p:nvPicPr>
        <p:blipFill>
          <a:blip r:embed="rId4"/>
          <a:stretch>
            <a:fillRect/>
          </a:stretch>
        </p:blipFill>
        <p:spPr>
          <a:xfrm>
            <a:off x="283817" y="1002417"/>
            <a:ext cx="4460487" cy="3616611"/>
          </a:xfrm>
          <a:prstGeom prst="rect">
            <a:avLst/>
          </a:prstGeom>
        </p:spPr>
      </p:pic>
    </p:spTree>
    <p:extLst>
      <p:ext uri="{BB962C8B-B14F-4D97-AF65-F5344CB8AC3E}">
        <p14:creationId xmlns:p14="http://schemas.microsoft.com/office/powerpoint/2010/main" val="244481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p>
          <a:p>
            <a:pPr marL="0" indent="0" algn="ctr">
              <a:lnSpc>
                <a:spcPct val="150000"/>
              </a:lnSpc>
              <a:buNone/>
            </a:pPr>
            <a:r>
              <a:rPr lang="en-US" sz="2100" dirty="0"/>
              <a:t>Year 10 students and their parents. </a:t>
            </a:r>
          </a:p>
        </p:txBody>
      </p:sp>
    </p:spTree>
    <p:extLst>
      <p:ext uri="{BB962C8B-B14F-4D97-AF65-F5344CB8AC3E}">
        <p14:creationId xmlns:p14="http://schemas.microsoft.com/office/powerpoint/2010/main" val="155117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Year 10 Subject Selection for Stage 6</a:t>
            </a:r>
          </a:p>
        </p:txBody>
      </p:sp>
      <p:pic>
        <p:nvPicPr>
          <p:cNvPr id="2" name="Picture 1"/>
          <p:cNvPicPr>
            <a:picLocks noChangeAspect="1"/>
          </p:cNvPicPr>
          <p:nvPr/>
        </p:nvPicPr>
        <p:blipFill>
          <a:blip r:embed="rId3"/>
          <a:stretch>
            <a:fillRect/>
          </a:stretch>
        </p:blipFill>
        <p:spPr>
          <a:xfrm>
            <a:off x="3234363" y="1021287"/>
            <a:ext cx="2436604" cy="3579287"/>
          </a:xfrm>
          <a:prstGeom prst="rect">
            <a:avLst/>
          </a:prstGeom>
        </p:spPr>
      </p:pic>
      <p:sp>
        <p:nvSpPr>
          <p:cNvPr id="7" name="Text Placeholder 2"/>
          <p:cNvSpPr>
            <a:spLocks noGrp="1"/>
          </p:cNvSpPr>
          <p:nvPr>
            <p:ph type="body" sz="quarter" idx="11"/>
          </p:nvPr>
        </p:nvSpPr>
        <p:spPr>
          <a:xfrm>
            <a:off x="90108" y="1318913"/>
            <a:ext cx="3144255" cy="558849"/>
          </a:xfrm>
        </p:spPr>
        <p:txBody>
          <a:bodyPr/>
          <a:lstStyle/>
          <a:p>
            <a:pPr algn="ctr"/>
            <a:r>
              <a:rPr lang="en-US" sz="2400" dirty="0">
                <a:effectLst>
                  <a:outerShdw blurRad="38100" dist="38100" dir="2700000" algn="tl">
                    <a:srgbClr val="000000">
                      <a:alpha val="43137"/>
                    </a:srgbClr>
                  </a:outerShdw>
                </a:effectLst>
              </a:rPr>
              <a:t>HSC Course Report</a:t>
            </a:r>
          </a:p>
        </p:txBody>
      </p:sp>
    </p:spTree>
    <p:extLst>
      <p:ext uri="{BB962C8B-B14F-4D97-AF65-F5344CB8AC3E}">
        <p14:creationId xmlns:p14="http://schemas.microsoft.com/office/powerpoint/2010/main" val="62429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More Information</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1121500" y="1820293"/>
            <a:ext cx="6219825" cy="2416175"/>
          </a:xfrm>
          <a:prstGeom prst="rect">
            <a:avLst/>
          </a:prstGeom>
        </p:spPr>
        <p:txBody>
          <a:bodyPr/>
          <a:lstStyle/>
          <a:p>
            <a:pPr marL="0" indent="0">
              <a:lnSpc>
                <a:spcPct val="150000"/>
              </a:lnSpc>
              <a:buNone/>
            </a:pPr>
            <a:r>
              <a:rPr lang="en-AU" sz="2700" dirty="0">
                <a:hlinkClick r:id="rId3"/>
              </a:rPr>
              <a:t>www.educationstandards.nsw.edu.au</a:t>
            </a:r>
            <a:endParaRPr lang="en-AU" sz="2700" dirty="0"/>
          </a:p>
          <a:p>
            <a:pPr marL="0" indent="0">
              <a:lnSpc>
                <a:spcPct val="150000"/>
              </a:lnSpc>
              <a:buNone/>
            </a:pPr>
            <a:r>
              <a:rPr lang="en-AU" sz="2700" dirty="0">
                <a:hlinkClick r:id="rId4"/>
              </a:rPr>
              <a:t>www.uac.edu.au</a:t>
            </a:r>
            <a:endParaRPr lang="en-AU" sz="2700" dirty="0"/>
          </a:p>
          <a:p>
            <a:endParaRPr lang="en-AU" sz="2700" dirty="0"/>
          </a:p>
        </p:txBody>
      </p:sp>
    </p:spTree>
    <p:extLst>
      <p:ext uri="{BB962C8B-B14F-4D97-AF65-F5344CB8AC3E}">
        <p14:creationId xmlns:p14="http://schemas.microsoft.com/office/powerpoint/2010/main" val="207824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700" dirty="0"/>
              <a:t>HSC Marks</a:t>
            </a:r>
          </a:p>
        </p:txBody>
      </p:sp>
    </p:spTree>
    <p:extLst>
      <p:ext uri="{BB962C8B-B14F-4D97-AF65-F5344CB8AC3E}">
        <p14:creationId xmlns:p14="http://schemas.microsoft.com/office/powerpoint/2010/main" val="421005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977749"/>
            <a:ext cx="8242744" cy="558849"/>
          </a:xfrm>
        </p:spPr>
        <p:txBody>
          <a:bodyPr/>
          <a:lstStyle/>
          <a:p>
            <a:r>
              <a:rPr lang="en-AU" sz="2400" dirty="0">
                <a:effectLst>
                  <a:outerShdw blurRad="38100" dist="38100" dir="2700000" algn="tl">
                    <a:srgbClr val="000000">
                      <a:alpha val="43137"/>
                    </a:srgbClr>
                  </a:outerShdw>
                </a:effectLst>
              </a:rPr>
              <a:t>How is the HSC Mark Determined?</a:t>
            </a:r>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72" y="1521618"/>
            <a:ext cx="4918748" cy="31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82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890" y="2072640"/>
            <a:ext cx="6697980" cy="990600"/>
          </a:xfrm>
        </p:spPr>
        <p:txBody>
          <a:bodyPr/>
          <a:lstStyle/>
          <a:p>
            <a:r>
              <a:rPr lang="en-AU" sz="2700" dirty="0"/>
              <a:t>Australian Tertiary Admission Rank</a:t>
            </a:r>
          </a:p>
        </p:txBody>
      </p:sp>
    </p:spTree>
    <p:extLst>
      <p:ext uri="{BB962C8B-B14F-4D97-AF65-F5344CB8AC3E}">
        <p14:creationId xmlns:p14="http://schemas.microsoft.com/office/powerpoint/2010/main" val="178676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132799"/>
            <a:ext cx="8242744" cy="558849"/>
          </a:xfrm>
        </p:spPr>
        <p:txBody>
          <a:bodyPr/>
          <a:lstStyle/>
          <a:p>
            <a:pPr algn="ctr"/>
            <a:r>
              <a:rPr lang="en-AU" sz="2400" dirty="0">
                <a:effectLst>
                  <a:outerShdw blurRad="38100" dist="38100" dir="2700000" algn="tl">
                    <a:srgbClr val="000000">
                      <a:alpha val="43137"/>
                    </a:srgbClr>
                  </a:outerShdw>
                </a:effectLst>
              </a:rPr>
              <a:t>Australian Tertiary Admission Rank</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416528" y="1932169"/>
            <a:ext cx="8136160" cy="2416175"/>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a rank </a:t>
            </a:r>
            <a:r>
              <a:rPr lang="en-GB" altLang="en-US" sz="1800" b="1" dirty="0">
                <a:solidFill>
                  <a:srgbClr val="280070"/>
                </a:solidFill>
                <a:latin typeface="Helvetica" pitchFamily="34" charset="0"/>
                <a:ea typeface="ＭＳ Ｐゴシック" pitchFamily="34" charset="-128"/>
                <a:cs typeface="Helvetica" pitchFamily="34" charset="0"/>
              </a:rPr>
              <a:t>NOT</a:t>
            </a:r>
            <a:r>
              <a:rPr lang="en-GB" altLang="en-US" sz="1800" dirty="0">
                <a:solidFill>
                  <a:srgbClr val="280070"/>
                </a:solidFill>
                <a:latin typeface="Helvetica" pitchFamily="34" charset="0"/>
                <a:ea typeface="ＭＳ Ｐゴシック" pitchFamily="34" charset="-128"/>
                <a:cs typeface="Helvetica" pitchFamily="34" charset="0"/>
              </a:rPr>
              <a:t> </a:t>
            </a:r>
            <a:r>
              <a:rPr lang="en-GB" altLang="en-US" sz="1800" dirty="0">
                <a:latin typeface="Helvetica" pitchFamily="34" charset="0"/>
                <a:ea typeface="ＭＳ Ｐゴシック" pitchFamily="34" charset="-128"/>
                <a:cs typeface="Helvetica" pitchFamily="34" charset="0"/>
              </a:rPr>
              <a:t>a mark</a:t>
            </a:r>
          </a:p>
          <a:p>
            <a:pPr marL="647700" lvl="2" indent="-257175">
              <a:lnSpc>
                <a:spcPct val="10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Tree>
    <p:extLst>
      <p:ext uri="{BB962C8B-B14F-4D97-AF65-F5344CB8AC3E}">
        <p14:creationId xmlns:p14="http://schemas.microsoft.com/office/powerpoint/2010/main" val="110870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C0C0C0"/>
                  </a:outerShdw>
                </a:effectLst>
                <a:cs typeface="Arial" pitchFamily="34" charset="0"/>
              </a:rPr>
              <a:t>Other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5" y="1430473"/>
            <a:ext cx="8224656" cy="3150235"/>
          </a:xfrm>
          <a:prstGeom prst="rect">
            <a:avLst/>
          </a:prstGeom>
        </p:spPr>
        <p:txBody>
          <a:bodyPr/>
          <a:lstStyle/>
          <a:p>
            <a:pPr marL="257175" indent="-257175">
              <a:lnSpc>
                <a:spcPct val="150000"/>
              </a:lnSpc>
              <a:buFont typeface="Arial" panose="020B0604020202020204" pitchFamily="34" charset="0"/>
              <a:buChar char="•"/>
            </a:pPr>
            <a:r>
              <a:rPr lang="en-AU" altLang="en-US" sz="1800" dirty="0">
                <a:latin typeface="Helvetica" charset="0"/>
              </a:rPr>
              <a:t>What do I want for my future?</a:t>
            </a:r>
          </a:p>
          <a:p>
            <a:pPr marL="257175" lvl="1" indent="-257175">
              <a:lnSpc>
                <a:spcPct val="150000"/>
              </a:lnSpc>
              <a:spcBef>
                <a:spcPct val="0"/>
              </a:spcBef>
              <a:buFont typeface="Arial" panose="020B0604020202020204" pitchFamily="34" charset="0"/>
              <a:buChar char="•"/>
            </a:pPr>
            <a:r>
              <a:rPr lang="en-AU" altLang="en-US" dirty="0">
                <a:latin typeface="Helvetica" charset="0"/>
              </a:rPr>
              <a:t>What ‘pathway’ best suits me?</a:t>
            </a:r>
          </a:p>
          <a:p>
            <a:pPr marL="257175" indent="-257175">
              <a:lnSpc>
                <a:spcPct val="150000"/>
              </a:lnSpc>
              <a:buFont typeface="Arial" panose="020B0604020202020204" pitchFamily="34" charset="0"/>
              <a:buChar char="•"/>
            </a:pPr>
            <a:r>
              <a:rPr lang="en-AU" altLang="en-US" sz="1800" dirty="0">
                <a:latin typeface="Helvetica" charset="0"/>
              </a:rPr>
              <a:t>Ask for advice from:</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careers adviser</a:t>
            </a:r>
          </a:p>
        </p:txBody>
      </p:sp>
    </p:spTree>
    <p:extLst>
      <p:ext uri="{BB962C8B-B14F-4D97-AF65-F5344CB8AC3E}">
        <p14:creationId xmlns:p14="http://schemas.microsoft.com/office/powerpoint/2010/main" val="25650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Course Selection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66124" y="1321998"/>
            <a:ext cx="8086564" cy="3178175"/>
          </a:xfrm>
          <a:prstGeom prst="rect">
            <a:avLst/>
          </a:prstGeom>
        </p:spPr>
        <p:txBody>
          <a:bodyPr/>
          <a:lstStyle/>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Other commitments  </a:t>
            </a:r>
          </a:p>
          <a:p>
            <a:endParaRPr lang="en-AU" dirty="0"/>
          </a:p>
        </p:txBody>
      </p:sp>
    </p:spTree>
    <p:extLst>
      <p:ext uri="{BB962C8B-B14F-4D97-AF65-F5344CB8AC3E}">
        <p14:creationId xmlns:p14="http://schemas.microsoft.com/office/powerpoint/2010/main" val="321067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9458"/>
            <a:ext cx="8242744" cy="558849"/>
          </a:xfrm>
        </p:spPr>
        <p:txBody>
          <a:bodyPr/>
          <a:lstStyle/>
          <a:p>
            <a:pPr algn="ctr"/>
            <a:r>
              <a:rPr lang="en-AU" sz="2400" dirty="0">
                <a:effectLst>
                  <a:outerShdw blurRad="38100" dist="38100" dir="2700000" algn="tl">
                    <a:srgbClr val="000000">
                      <a:alpha val="43137"/>
                    </a:srgbClr>
                  </a:outerShdw>
                </a:effectLst>
              </a:rPr>
              <a:t>The Higher School Certificate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3552" y="1730046"/>
            <a:ext cx="8048296" cy="2497138"/>
          </a:xfrm>
          <a:prstGeom prst="rect">
            <a:avLst/>
          </a:prstGeom>
        </p:spPr>
        <p:txBody>
          <a:bodyPr/>
          <a:lstStyle/>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culmination of a student’s school career </a:t>
            </a:r>
          </a:p>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highest educational award that can be achieved at secondary school in NSW</a:t>
            </a:r>
            <a:endParaRPr lang="en-GB" altLang="en-US" sz="1600" dirty="0">
              <a:latin typeface="Helvetica" charset="0"/>
            </a:endParaRP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reports student achievement in terms of a </a:t>
            </a:r>
            <a:r>
              <a:rPr lang="en-GB" altLang="en-US" sz="1600" b="1" dirty="0">
                <a:solidFill>
                  <a:srgbClr val="280070"/>
                </a:solidFill>
                <a:latin typeface="Helvetica" charset="0"/>
              </a:rPr>
              <a:t>standard</a:t>
            </a:r>
            <a:r>
              <a:rPr lang="en-GB" altLang="en-US" sz="1600" b="1" dirty="0">
                <a:latin typeface="Helvetica" charset="0"/>
              </a:rPr>
              <a:t> </a:t>
            </a:r>
            <a:r>
              <a:rPr lang="en-GB" altLang="en-US" sz="1600" dirty="0">
                <a:latin typeface="Helvetica" charset="0"/>
              </a:rPr>
              <a:t>achieved in individual courses</a:t>
            </a: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presents a </a:t>
            </a:r>
            <a:r>
              <a:rPr lang="en-GB" altLang="en-US" sz="1600" b="1" dirty="0">
                <a:solidFill>
                  <a:srgbClr val="280070"/>
                </a:solidFill>
                <a:latin typeface="Helvetica" charset="0"/>
              </a:rPr>
              <a:t>profile</a:t>
            </a:r>
            <a:r>
              <a:rPr lang="en-GB" altLang="en-US" sz="1600" dirty="0">
                <a:latin typeface="Helvetica" charset="0"/>
              </a:rPr>
              <a:t> of student achievement across a broad range of subjects</a:t>
            </a:r>
            <a:endParaRPr lang="en-US" altLang="en-US" sz="1600" dirty="0">
              <a:latin typeface="Helvetica" charset="0"/>
            </a:endParaRPr>
          </a:p>
        </p:txBody>
      </p:sp>
    </p:spTree>
    <p:extLst>
      <p:ext uri="{BB962C8B-B14F-4D97-AF65-F5344CB8AC3E}">
        <p14:creationId xmlns:p14="http://schemas.microsoft.com/office/powerpoint/2010/main" val="17541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sz="2400" dirty="0">
                <a:effectLst>
                  <a:outerShdw blurRad="38100" dist="38100" dir="2700000" algn="tl">
                    <a:srgbClr val="000000">
                      <a:alpha val="43137"/>
                    </a:srgbClr>
                  </a:outerShdw>
                </a:effectLst>
              </a:rPr>
              <a:t>HSC Course Structure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8" y="1807493"/>
            <a:ext cx="8115610" cy="2784475"/>
          </a:xfrm>
          <a:prstGeom prst="rect">
            <a:avLst/>
          </a:prstGeom>
        </p:spPr>
        <p:txBody>
          <a:bodyPr/>
          <a:lstStyle/>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Most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800" dirty="0">
                <a:latin typeface="Helvetica" panose="020B0604020202020204" pitchFamily="34" charset="0"/>
                <a:ea typeface="ＭＳ Ｐゴシック" pitchFamily="34" charset="-128"/>
                <a:cs typeface="Helvetica" panose="020B0604020202020204" pitchFamily="34" charset="0"/>
              </a:rPr>
              <a:t>which equates to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18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lvl="1" indent="-257175">
              <a:spcBef>
                <a:spcPts val="900"/>
              </a:spcBef>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Some courses are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b="1" dirty="0">
                <a:latin typeface="Helvetica" panose="020B0604020202020204" pitchFamily="34" charset="0"/>
                <a:ea typeface="ＭＳ Ｐゴシック" pitchFamily="34" charset="-128"/>
                <a:cs typeface="Helvetica" panose="020B0604020202020204" pitchFamily="34" charset="0"/>
              </a:rPr>
              <a:t>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18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Tree>
    <p:extLst>
      <p:ext uri="{BB962C8B-B14F-4D97-AF65-F5344CB8AC3E}">
        <p14:creationId xmlns:p14="http://schemas.microsoft.com/office/powerpoint/2010/main" val="114010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70030" y="1528068"/>
            <a:ext cx="8160164" cy="2968625"/>
          </a:xfrm>
          <a:prstGeom prst="rect">
            <a:avLst/>
          </a:prstGeom>
        </p:spPr>
        <p:txBody>
          <a:bodyPr/>
          <a:lstStyle/>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students must satisfactorily </a:t>
            </a:r>
            <a:r>
              <a:rPr lang="en-US" altLang="en-US" sz="1800" b="1" dirty="0">
                <a:solidFill>
                  <a:srgbClr val="280070"/>
                </a:solidFill>
                <a:latin typeface="Helvetica" pitchFamily="34" charset="0"/>
                <a:ea typeface="ＭＳ Ｐゴシック" pitchFamily="34" charset="-128"/>
                <a:cs typeface="Helvetica" pitchFamily="34" charset="0"/>
              </a:rPr>
              <a:t>complete</a:t>
            </a:r>
            <a:r>
              <a:rPr lang="en-US" altLang="en-US" sz="18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15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Tree>
    <p:extLst>
      <p:ext uri="{BB962C8B-B14F-4D97-AF65-F5344CB8AC3E}">
        <p14:creationId xmlns:p14="http://schemas.microsoft.com/office/powerpoint/2010/main" val="34176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1"/>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309944" y="1527407"/>
            <a:ext cx="8422164" cy="3413125"/>
          </a:xfrm>
          <a:prstGeom prst="rect">
            <a:avLst/>
          </a:prstGeom>
        </p:spPr>
        <p:txBody>
          <a:bodyPr/>
          <a:lstStyle/>
          <a:p>
            <a:pPr marL="0" indent="0">
              <a:spcBef>
                <a:spcPts val="900"/>
              </a:spcBef>
              <a:spcAft>
                <a:spcPts val="0"/>
              </a:spcAft>
              <a:buNone/>
              <a:defRPr/>
            </a:pP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2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2 units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1600" dirty="0">
                <a:latin typeface="Helvetica" panose="020B0604020202020204" pitchFamily="34" charset="0"/>
                <a:ea typeface="ＭＳ Ｐゴシック" pitchFamily="34" charset="-128"/>
                <a:cs typeface="Helvetica" panose="020B0604020202020204" pitchFamily="34" charset="0"/>
              </a:rPr>
              <a:t>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6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16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 maximum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a:t>
            </a:r>
            <a:r>
              <a:rPr lang="en-US" sz="1600" dirty="0">
                <a:latin typeface="Helvetica" panose="020B0604020202020204" pitchFamily="34" charset="0"/>
                <a:ea typeface="ＭＳ Ｐゴシック" pitchFamily="34" charset="-128"/>
                <a:cs typeface="Helvetica" panose="020B0604020202020204" pitchFamily="34" charset="0"/>
              </a:rPr>
              <a:t> maximum of </a:t>
            </a:r>
            <a:r>
              <a:rPr 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1600" dirty="0"/>
          </a:p>
        </p:txBody>
      </p:sp>
    </p:spTree>
    <p:extLst>
      <p:ext uri="{BB962C8B-B14F-4D97-AF65-F5344CB8AC3E}">
        <p14:creationId xmlns:p14="http://schemas.microsoft.com/office/powerpoint/2010/main" val="218571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 – meeting the minimum standard in literacy and numeracy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7" y="1868105"/>
            <a:ext cx="8204415" cy="2565400"/>
          </a:xfrm>
          <a:prstGeom prst="rect">
            <a:avLst/>
          </a:prstGeom>
        </p:spPr>
        <p:txBody>
          <a:bodyPr/>
          <a:lstStyle/>
          <a:p>
            <a:pPr>
              <a:lnSpc>
                <a:spcPct val="150000"/>
              </a:lnSpc>
            </a:pPr>
            <a:r>
              <a:rPr lang="en-AU" sz="1800" dirty="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50000"/>
              </a:lnSpc>
            </a:pPr>
            <a:r>
              <a:rPr lang="en-US" sz="1800" dirty="0">
                <a:latin typeface="Helvetica" panose="020B0604020202020204" pitchFamily="34" charset="0"/>
                <a:cs typeface="Helvetica" panose="020B0604020202020204" pitchFamily="34" charset="0"/>
              </a:rPr>
              <a:t>Students will show they meet the HSC minimum standard by passing online tests of basic literacy and numeracy skills, which are available for them to sit when they are ready in Year 10, 11 and 12 and after the HSC.</a:t>
            </a:r>
            <a:r>
              <a:rPr lang="en-AU" sz="1800" dirty="0">
                <a:latin typeface="Helvetica" panose="020B0604020202020204" pitchFamily="34" charset="0"/>
                <a:cs typeface="Helvetica" panose="020B0604020202020204" pitchFamily="34" charset="0"/>
              </a:rPr>
              <a:t> </a:t>
            </a:r>
          </a:p>
          <a:p>
            <a:pPr marL="0" indent="0">
              <a:buNone/>
            </a:pPr>
            <a:endParaRPr lang="en-AU"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3416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323" y="969219"/>
            <a:ext cx="8242744" cy="558849"/>
          </a:xfrm>
        </p:spPr>
        <p:txBody>
          <a:bodyPr/>
          <a:lstStyle/>
          <a:p>
            <a:pPr algn="ctr"/>
            <a:r>
              <a:rPr lang="en-AU" sz="2400" dirty="0">
                <a:effectLst>
                  <a:outerShdw blurRad="38100" dist="38100" dir="2700000" algn="tl">
                    <a:srgbClr val="000000">
                      <a:alpha val="43137"/>
                    </a:srgbClr>
                  </a:outerShdw>
                </a:effectLst>
              </a:rPr>
              <a:t>About the minimum standard online tests</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392323" y="1528068"/>
            <a:ext cx="8029575" cy="3028257"/>
          </a:xfrm>
          <a:prstGeom prst="rect">
            <a:avLst/>
          </a:prstGeom>
        </p:spPr>
        <p:txBody>
          <a:bodyPr/>
          <a:lstStyle/>
          <a:p>
            <a:pPr>
              <a:lnSpc>
                <a:spcPct val="100000"/>
              </a:lnSpc>
            </a:pPr>
            <a:r>
              <a:rPr lang="en-AU" sz="1800" dirty="0">
                <a:latin typeface="Helvetica" panose="020B0604020202020204" pitchFamily="34" charset="0"/>
                <a:cs typeface="Helvetica" panose="020B0604020202020204" pitchFamily="34" charset="0"/>
              </a:rPr>
              <a:t>Students get up to four times per year to sit each minimum standard reading, writing or numeracy test. </a:t>
            </a:r>
          </a:p>
          <a:p>
            <a:pPr>
              <a:lnSpc>
                <a:spcPct val="100000"/>
              </a:lnSpc>
            </a:pPr>
            <a:r>
              <a:rPr lang="en-AU" sz="1800" dirty="0">
                <a:latin typeface="Helvetica" panose="020B0604020202020204" pitchFamily="34" charset="0"/>
                <a:cs typeface="Helvetica" panose="020B0604020202020204" pitchFamily="34" charset="0"/>
              </a:rPr>
              <a:t>The test is available on </a:t>
            </a:r>
            <a:r>
              <a:rPr lang="en-AU" sz="1800" b="1" dirty="0">
                <a:latin typeface="Helvetica" panose="020B0604020202020204" pitchFamily="34" charset="0"/>
                <a:cs typeface="Helvetica" panose="020B0604020202020204" pitchFamily="34" charset="0"/>
              </a:rPr>
              <a:t>all</a:t>
            </a:r>
            <a:r>
              <a:rPr lang="en-AU" sz="1800" dirty="0">
                <a:latin typeface="Helvetica" panose="020B0604020202020204" pitchFamily="34" charset="0"/>
                <a:cs typeface="Helvetica" panose="020B0604020202020204" pitchFamily="34" charset="0"/>
              </a:rPr>
              <a:t> school days</a:t>
            </a:r>
          </a:p>
          <a:p>
            <a:pPr marL="0" indent="0">
              <a:buNone/>
            </a:pPr>
            <a:r>
              <a:rPr lang="en-AU" sz="1800" b="1" dirty="0">
                <a:latin typeface="Helvetica" panose="020B0604020202020204" pitchFamily="34" charset="0"/>
                <a:cs typeface="Helvetica" panose="020B0604020202020204" pitchFamily="34" charset="0"/>
              </a:rPr>
              <a:t>About the tests:</a:t>
            </a:r>
          </a:p>
          <a:p>
            <a:r>
              <a:rPr lang="en-AU" sz="1800" dirty="0">
                <a:latin typeface="Helvetica" panose="020B0604020202020204" pitchFamily="34" charset="0"/>
                <a:cs typeface="Helvetica" panose="020B0604020202020204" pitchFamily="34" charset="0"/>
              </a:rPr>
              <a:t>Reading:	45 multiple choice computer adaptive questions (45 minutes)</a:t>
            </a:r>
          </a:p>
          <a:p>
            <a:r>
              <a:rPr lang="en-AU" sz="1800" dirty="0">
                <a:latin typeface="Helvetica" panose="020B0604020202020204" pitchFamily="34" charset="0"/>
                <a:cs typeface="Helvetica" panose="020B0604020202020204" pitchFamily="34" charset="0"/>
              </a:rPr>
              <a:t>Numeracy:	45 multiple choice computer adaptive questions (45 minutes)</a:t>
            </a:r>
          </a:p>
          <a:p>
            <a:r>
              <a:rPr lang="en-AU" sz="1800" dirty="0">
                <a:latin typeface="Helvetica" panose="020B0604020202020204" pitchFamily="34" charset="0"/>
                <a:cs typeface="Helvetica" panose="020B0604020202020204" pitchFamily="34" charset="0"/>
              </a:rPr>
              <a:t>Writing:	answer </a:t>
            </a:r>
            <a:r>
              <a:rPr lang="en-AU" sz="1800" u="sng" dirty="0">
                <a:latin typeface="Helvetica" panose="020B0604020202020204" pitchFamily="34" charset="0"/>
                <a:cs typeface="Helvetica" panose="020B0604020202020204" pitchFamily="34" charset="0"/>
              </a:rPr>
              <a:t>one</a:t>
            </a:r>
            <a:r>
              <a:rPr lang="en-AU" sz="1800" dirty="0">
                <a:latin typeface="Helvetica" panose="020B0604020202020204" pitchFamily="34" charset="0"/>
                <a:cs typeface="Helvetica" panose="020B0604020202020204" pitchFamily="34" charset="0"/>
              </a:rPr>
              <a:t> question out of a choice of two prompts. </a:t>
            </a:r>
          </a:p>
          <a:p>
            <a:pPr marL="0" indent="0">
              <a:buNone/>
            </a:pPr>
            <a:r>
              <a:rPr lang="en-AU" sz="1800" dirty="0">
                <a:latin typeface="Helvetica" panose="020B0604020202020204" pitchFamily="34" charset="0"/>
                <a:cs typeface="Helvetica" panose="020B0604020202020204" pitchFamily="34" charset="0"/>
              </a:rPr>
              <a:t>Refer to the NESA website for more information and resources for parents, students and schools </a:t>
            </a:r>
          </a:p>
          <a:p>
            <a:endParaRPr lang="en-AU" sz="1800" dirty="0">
              <a:latin typeface="Helvetica" panose="020B0604020202020204" pitchFamily="34" charset="0"/>
              <a:cs typeface="Helvetica" panose="020B0604020202020204" pitchFamily="34" charset="0"/>
            </a:endParaRPr>
          </a:p>
          <a:p>
            <a:pPr marL="0" indent="0">
              <a:lnSpc>
                <a:spcPct val="100000"/>
              </a:lnSpc>
              <a:buNone/>
            </a:pPr>
            <a:endParaRPr lang="en-AU" sz="1800" dirty="0">
              <a:latin typeface="Helvetica" panose="020B0604020202020204" pitchFamily="34" charset="0"/>
              <a:cs typeface="Helvetica" panose="020B0604020202020204" pitchFamily="34" charset="0"/>
            </a:endParaRPr>
          </a:p>
          <a:p>
            <a:pPr marL="0" indent="0">
              <a:buNone/>
            </a:pPr>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0704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b8ac0518-9228-4ff7-bf63-8b128b3b4b75" xsi:nil="true"/>
    <Owner xmlns="b8ac0518-9228-4ff7-bf63-8b128b3b4b75">
      <UserInfo>
        <DisplayName/>
        <AccountId xsi:nil="true"/>
        <AccountType/>
      </UserInfo>
    </Owner>
    <Student_Groups xmlns="b8ac0518-9228-4ff7-bf63-8b128b3b4b75">
      <UserInfo>
        <DisplayName/>
        <AccountId xsi:nil="true"/>
        <AccountType/>
      </UserInfo>
    </Student_Groups>
    <IsNotebookLocked xmlns="b8ac0518-9228-4ff7-bf63-8b128b3b4b75" xsi:nil="true"/>
    <NotebookType xmlns="b8ac0518-9228-4ff7-bf63-8b128b3b4b75" xsi:nil="true"/>
    <Templates xmlns="b8ac0518-9228-4ff7-bf63-8b128b3b4b75" xsi:nil="true"/>
    <LMS_Mappings xmlns="b8ac0518-9228-4ff7-bf63-8b128b3b4b75" xsi:nil="true"/>
    <FolderType xmlns="b8ac0518-9228-4ff7-bf63-8b128b3b4b75" xsi:nil="true"/>
    <Teachers xmlns="b8ac0518-9228-4ff7-bf63-8b128b3b4b75">
      <UserInfo>
        <DisplayName/>
        <AccountId xsi:nil="true"/>
        <AccountType/>
      </UserInfo>
    </Teachers>
    <Distribution_Groups xmlns="b8ac0518-9228-4ff7-bf63-8b128b3b4b75" xsi:nil="true"/>
    <Self_Registration_Enabled xmlns="b8ac0518-9228-4ff7-bf63-8b128b3b4b75" xsi:nil="true"/>
    <Has_Teacher_Only_SectionGroup xmlns="b8ac0518-9228-4ff7-bf63-8b128b3b4b75" xsi:nil="true"/>
    <AppVersion xmlns="b8ac0518-9228-4ff7-bf63-8b128b3b4b75" xsi:nil="true"/>
    <TeamsChannelId xmlns="b8ac0518-9228-4ff7-bf63-8b128b3b4b75" xsi:nil="true"/>
    <Math_Settings xmlns="b8ac0518-9228-4ff7-bf63-8b128b3b4b75" xsi:nil="true"/>
    <Is_Collaboration_Space_Locked xmlns="b8ac0518-9228-4ff7-bf63-8b128b3b4b75" xsi:nil="true"/>
    <Invited_Teachers xmlns="b8ac0518-9228-4ff7-bf63-8b128b3b4b75" xsi:nil="true"/>
    <Invited_Students xmlns="b8ac0518-9228-4ff7-bf63-8b128b3b4b75" xsi:nil="true"/>
    <Students xmlns="b8ac0518-9228-4ff7-bf63-8b128b3b4b75">
      <UserInfo>
        <DisplayName/>
        <AccountId xsi:nil="true"/>
        <AccountType/>
      </UserInfo>
    </Students>
    <DefaultSectionNames xmlns="b8ac0518-9228-4ff7-bf63-8b128b3b4b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0E815F2E34E4BA8858FD071E70A47" ma:contentTypeVersion="33" ma:contentTypeDescription="Create a new document." ma:contentTypeScope="" ma:versionID="16d9fe3acc3c14dfe4999699350170c9">
  <xsd:schema xmlns:xsd="http://www.w3.org/2001/XMLSchema" xmlns:xs="http://www.w3.org/2001/XMLSchema" xmlns:p="http://schemas.microsoft.com/office/2006/metadata/properties" xmlns:ns3="8bef7c57-9b92-4c26-9584-c6654647833b" xmlns:ns4="b8ac0518-9228-4ff7-bf63-8b128b3b4b75" targetNamespace="http://schemas.microsoft.com/office/2006/metadata/properties" ma:root="true" ma:fieldsID="bde2f1e83b1b059d734fd18b35aba155" ns3:_="" ns4:_="">
    <xsd:import namespace="8bef7c57-9b92-4c26-9584-c6654647833b"/>
    <xsd:import namespace="b8ac0518-9228-4ff7-bf63-8b128b3b4b75"/>
    <xsd:element name="properties">
      <xsd:complexType>
        <xsd:sequence>
          <xsd:element name="documentManagement">
            <xsd:complexType>
              <xsd:all>
                <xsd:element ref="ns3:SharedWithUsers" minOccurs="0"/>
                <xsd:element ref="ns3:SharingHintHash" minOccurs="0"/>
                <xsd:element ref="ns4:MediaServiceMetadata" minOccurs="0"/>
                <xsd:element ref="ns4:MediaServiceFastMetadata" minOccurs="0"/>
                <xsd:element ref="ns3:SharedWithDetail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f7c57-9b92-4c26-9584-c665464783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ac0518-9228-4ff7-bf63-8b128b3b4b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DDB38-D604-4105-883A-08AAAD14671A}">
  <ds:schemaRefs>
    <ds:schemaRef ds:uri="8bef7c57-9b92-4c26-9584-c6654647833b"/>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microsoft.com/office/2006/metadata/properties"/>
    <ds:schemaRef ds:uri="b8ac0518-9228-4ff7-bf63-8b128b3b4b75"/>
    <ds:schemaRef ds:uri="http://www.w3.org/XML/1998/namespace"/>
  </ds:schemaRefs>
</ds:datastoreItem>
</file>

<file path=customXml/itemProps2.xml><?xml version="1.0" encoding="utf-8"?>
<ds:datastoreItem xmlns:ds="http://schemas.openxmlformats.org/officeDocument/2006/customXml" ds:itemID="{0B64964F-FC6F-4C52-9531-DCD2C0E85AD6}">
  <ds:schemaRefs>
    <ds:schemaRef ds:uri="http://schemas.microsoft.com/sharepoint/v3/contenttype/forms"/>
  </ds:schemaRefs>
</ds:datastoreItem>
</file>

<file path=customXml/itemProps3.xml><?xml version="1.0" encoding="utf-8"?>
<ds:datastoreItem xmlns:ds="http://schemas.openxmlformats.org/officeDocument/2006/customXml" ds:itemID="{F65444A2-7698-4EA4-8527-41787CBB6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f7c57-9b92-4c26-9584-c6654647833b"/>
    <ds:schemaRef ds:uri="b8ac0518-9228-4ff7-bf63-8b128b3b4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NESA+PowerPoint+template</Template>
  <TotalTime>342</TotalTime>
  <Words>2700</Words>
  <Application>Microsoft Macintosh PowerPoint</Application>
  <PresentationFormat>On-screen Show (16:9)</PresentationFormat>
  <Paragraphs>240</Paragraphs>
  <Slides>26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ＭＳ Ｐゴシック</vt:lpstr>
      <vt:lpstr>ヒラギノ角ゴ Pro W3</vt:lpstr>
      <vt:lpstr>Arial</vt:lpstr>
      <vt:lpstr>Arial Narrow</vt:lpstr>
      <vt:lpstr>Calibri</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Microsoft Office User</cp:lastModifiedBy>
  <cp:revision>68</cp:revision>
  <dcterms:created xsi:type="dcterms:W3CDTF">2019-05-21T03:56:57Z</dcterms:created>
  <dcterms:modified xsi:type="dcterms:W3CDTF">2020-06-30T22:58:26Z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0x0101007CB0E815F2E34E4BA8858FD071E70A47</vt:lpwstr>
  </property>
</Properties>
</file>